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8" r:id="rId1"/>
  </p:sldMasterIdLst>
  <p:notesMasterIdLst>
    <p:notesMasterId r:id="rId14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4630400" cy="8229600"/>
  <p:notesSz cx="8229600" cy="14630400"/>
  <p:embeddedFontLst>
    <p:embeddedFont>
      <p:font typeface="Bookman Old Style" panose="02050604050505020204" pitchFamily="18" charset="0"/>
      <p:regular r:id="rId15"/>
      <p:bold r:id="rId16"/>
      <p:italic r:id="rId17"/>
      <p:boldItalic r:id="rId18"/>
    </p:embeddedFont>
    <p:embeddedFont>
      <p:font typeface="Kanit" panose="020B0604020202020204" charset="-34"/>
      <p:regular r:id="rId19"/>
    </p:embeddedFont>
    <p:embeddedFont>
      <p:font typeface="Martel Sans Light" panose="020B0604020202020204" charset="0"/>
      <p:regular r:id="rId20"/>
    </p:embeddedFont>
    <p:embeddedFont>
      <p:font typeface="Rockwell" panose="02060603020205020403" pitchFamily="18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D.MEHEDI HASAN" userId="f6d377d4ab752a2e" providerId="LiveId" clId="{367F59F5-56DB-45A9-A803-AA91F89B1496}"/>
    <pc:docChg chg="undo custSel modSld">
      <pc:chgData name="MD.MEHEDI HASAN" userId="f6d377d4ab752a2e" providerId="LiveId" clId="{367F59F5-56DB-45A9-A803-AA91F89B1496}" dt="2025-05-03T18:12:21.438" v="65" actId="113"/>
      <pc:docMkLst>
        <pc:docMk/>
      </pc:docMkLst>
      <pc:sldChg chg="modSp mod">
        <pc:chgData name="MD.MEHEDI HASAN" userId="f6d377d4ab752a2e" providerId="LiveId" clId="{367F59F5-56DB-45A9-A803-AA91F89B1496}" dt="2025-04-29T09:10:33.099" v="40" actId="20577"/>
        <pc:sldMkLst>
          <pc:docMk/>
          <pc:sldMk cId="0" sldId="256"/>
        </pc:sldMkLst>
        <pc:spChg chg="mod">
          <ac:chgData name="MD.MEHEDI HASAN" userId="f6d377d4ab752a2e" providerId="LiveId" clId="{367F59F5-56DB-45A9-A803-AA91F89B1496}" dt="2025-04-29T09:10:33.099" v="40" actId="20577"/>
          <ac:spMkLst>
            <pc:docMk/>
            <pc:sldMk cId="0" sldId="256"/>
            <ac:spMk id="3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08:48:01.606" v="8" actId="20577"/>
          <ac:spMkLst>
            <pc:docMk/>
            <pc:sldMk cId="0" sldId="256"/>
            <ac:spMk id="4" creationId="{00000000-0000-0000-0000-000000000000}"/>
          </ac:spMkLst>
        </pc:spChg>
      </pc:sldChg>
      <pc:sldChg chg="modSp mod">
        <pc:chgData name="MD.MEHEDI HASAN" userId="f6d377d4ab752a2e" providerId="LiveId" clId="{367F59F5-56DB-45A9-A803-AA91F89B1496}" dt="2025-05-03T18:03:13.093" v="63" actId="1038"/>
        <pc:sldMkLst>
          <pc:docMk/>
          <pc:sldMk cId="0" sldId="257"/>
        </pc:sldMkLst>
        <pc:spChg chg="mod">
          <ac:chgData name="MD.MEHEDI HASAN" userId="f6d377d4ab752a2e" providerId="LiveId" clId="{367F59F5-56DB-45A9-A803-AA91F89B1496}" dt="2025-05-03T18:03:13.093" v="63" actId="1038"/>
          <ac:spMkLst>
            <pc:docMk/>
            <pc:sldMk cId="0" sldId="257"/>
            <ac:spMk id="12" creationId="{00000000-0000-0000-0000-000000000000}"/>
          </ac:spMkLst>
        </pc:spChg>
      </pc:sldChg>
      <pc:sldChg chg="modSp mod">
        <pc:chgData name="MD.MEHEDI HASAN" userId="f6d377d4ab752a2e" providerId="LiveId" clId="{367F59F5-56DB-45A9-A803-AA91F89B1496}" dt="2025-04-28T17:55:43.075" v="5" actId="1076"/>
        <pc:sldMkLst>
          <pc:docMk/>
          <pc:sldMk cId="0" sldId="258"/>
        </pc:sldMkLst>
        <pc:spChg chg="mod">
          <ac:chgData name="MD.MEHEDI HASAN" userId="f6d377d4ab752a2e" providerId="LiveId" clId="{367F59F5-56DB-45A9-A803-AA91F89B1496}" dt="2025-04-28T17:55:43.075" v="5" actId="1076"/>
          <ac:spMkLst>
            <pc:docMk/>
            <pc:sldMk cId="0" sldId="258"/>
            <ac:spMk id="14" creationId="{00000000-0000-0000-0000-000000000000}"/>
          </ac:spMkLst>
        </pc:spChg>
      </pc:sldChg>
      <pc:sldChg chg="modSp mod">
        <pc:chgData name="MD.MEHEDI HASAN" userId="f6d377d4ab752a2e" providerId="LiveId" clId="{367F59F5-56DB-45A9-A803-AA91F89B1496}" dt="2025-05-03T18:12:21.438" v="65" actId="113"/>
        <pc:sldMkLst>
          <pc:docMk/>
          <pc:sldMk cId="0" sldId="259"/>
        </pc:sldMkLst>
        <pc:spChg chg="mod">
          <ac:chgData name="MD.MEHEDI HASAN" userId="f6d377d4ab752a2e" providerId="LiveId" clId="{367F59F5-56DB-45A9-A803-AA91F89B1496}" dt="2025-05-03T18:12:21.438" v="65" actId="113"/>
          <ac:spMkLst>
            <pc:docMk/>
            <pc:sldMk cId="0" sldId="259"/>
            <ac:spMk id="11" creationId="{00000000-0000-0000-0000-000000000000}"/>
          </ac:spMkLst>
        </pc:spChg>
      </pc:sldChg>
      <pc:sldChg chg="addSp delSp modSp mod">
        <pc:chgData name="MD.MEHEDI HASAN" userId="f6d377d4ab752a2e" providerId="LiveId" clId="{367F59F5-56DB-45A9-A803-AA91F89B1496}" dt="2025-04-29T10:06:11.560" v="62" actId="1076"/>
        <pc:sldMkLst>
          <pc:docMk/>
          <pc:sldMk cId="0" sldId="265"/>
        </pc:sldMkLst>
        <pc:spChg chg="mod">
          <ac:chgData name="MD.MEHEDI HASAN" userId="f6d377d4ab752a2e" providerId="LiveId" clId="{367F59F5-56DB-45A9-A803-AA91F89B1496}" dt="2025-04-29T10:03:41.770" v="48" actId="1076"/>
          <ac:spMkLst>
            <pc:docMk/>
            <pc:sldMk cId="0" sldId="265"/>
            <ac:spMk id="3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3:51.328" v="49" actId="1076"/>
          <ac:spMkLst>
            <pc:docMk/>
            <pc:sldMk cId="0" sldId="265"/>
            <ac:spMk id="4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4:10.081" v="52" actId="1076"/>
          <ac:spMkLst>
            <pc:docMk/>
            <pc:sldMk cId="0" sldId="265"/>
            <ac:spMk id="5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4:54.878" v="56" actId="1076"/>
          <ac:spMkLst>
            <pc:docMk/>
            <pc:sldMk cId="0" sldId="265"/>
            <ac:spMk id="6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5:01.432" v="57" actId="1076"/>
          <ac:spMkLst>
            <pc:docMk/>
            <pc:sldMk cId="0" sldId="265"/>
            <ac:spMk id="7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5:11.276" v="58" actId="1076"/>
          <ac:spMkLst>
            <pc:docMk/>
            <pc:sldMk cId="0" sldId="265"/>
            <ac:spMk id="8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4:19.261" v="53" actId="1076"/>
          <ac:spMkLst>
            <pc:docMk/>
            <pc:sldMk cId="0" sldId="265"/>
            <ac:spMk id="9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4:30.656" v="54" actId="1076"/>
          <ac:spMkLst>
            <pc:docMk/>
            <pc:sldMk cId="0" sldId="265"/>
            <ac:spMk id="10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5:35.633" v="59" actId="1076"/>
          <ac:spMkLst>
            <pc:docMk/>
            <pc:sldMk cId="0" sldId="265"/>
            <ac:spMk id="11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4:00.136" v="51" actId="1076"/>
          <ac:spMkLst>
            <pc:docMk/>
            <pc:sldMk cId="0" sldId="265"/>
            <ac:spMk id="12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4:45.240" v="55" actId="1076"/>
          <ac:spMkLst>
            <pc:docMk/>
            <pc:sldMk cId="0" sldId="265"/>
            <ac:spMk id="13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5:42.906" v="60" actId="1076"/>
          <ac:spMkLst>
            <pc:docMk/>
            <pc:sldMk cId="0" sldId="265"/>
            <ac:spMk id="14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5:53.550" v="61" actId="1076"/>
          <ac:spMkLst>
            <pc:docMk/>
            <pc:sldMk cId="0" sldId="265"/>
            <ac:spMk id="15" creationId="{00000000-0000-0000-0000-000000000000}"/>
          </ac:spMkLst>
        </pc:spChg>
        <pc:spChg chg="mod">
          <ac:chgData name="MD.MEHEDI HASAN" userId="f6d377d4ab752a2e" providerId="LiveId" clId="{367F59F5-56DB-45A9-A803-AA91F89B1496}" dt="2025-04-29T10:06:11.560" v="62" actId="1076"/>
          <ac:spMkLst>
            <pc:docMk/>
            <pc:sldMk cId="0" sldId="265"/>
            <ac:spMk id="16" creationId="{00000000-0000-0000-0000-000000000000}"/>
          </ac:spMkLst>
        </pc:spChg>
      </pc:sldChg>
      <pc:sldChg chg="modSp mod">
        <pc:chgData name="MD.MEHEDI HASAN" userId="f6d377d4ab752a2e" providerId="LiveId" clId="{367F59F5-56DB-45A9-A803-AA91F89B1496}" dt="2025-04-28T17:55:43.353" v="6" actId="403"/>
        <pc:sldMkLst>
          <pc:docMk/>
          <pc:sldMk cId="3625792983" sldId="267"/>
        </pc:sldMkLst>
        <pc:spChg chg="mod">
          <ac:chgData name="MD.MEHEDI HASAN" userId="f6d377d4ab752a2e" providerId="LiveId" clId="{367F59F5-56DB-45A9-A803-AA91F89B1496}" dt="2025-04-28T17:55:43.353" v="6" actId="403"/>
          <ac:spMkLst>
            <pc:docMk/>
            <pc:sldMk cId="3625792983" sldId="267"/>
            <ac:spMk id="3" creationId="{1172A1E4-35AB-1EEF-854A-BAC439224FB3}"/>
          </ac:spMkLst>
        </pc:spChg>
        <pc:spChg chg="mod">
          <ac:chgData name="MD.MEHEDI HASAN" userId="f6d377d4ab752a2e" providerId="LiveId" clId="{367F59F5-56DB-45A9-A803-AA91F89B1496}" dt="2025-04-28T17:48:42.280" v="0" actId="1076"/>
          <ac:spMkLst>
            <pc:docMk/>
            <pc:sldMk cId="3625792983" sldId="267"/>
            <ac:spMk id="9" creationId="{A5B6E9C8-A6F7-30AB-BF27-92FF4FF06D92}"/>
          </ac:spMkLst>
        </pc:spChg>
        <pc:spChg chg="mod">
          <ac:chgData name="MD.MEHEDI HASAN" userId="f6d377d4ab752a2e" providerId="LiveId" clId="{367F59F5-56DB-45A9-A803-AA91F89B1496}" dt="2025-04-28T17:48:51.310" v="1" actId="1076"/>
          <ac:spMkLst>
            <pc:docMk/>
            <pc:sldMk cId="3625792983" sldId="267"/>
            <ac:spMk id="11" creationId="{2E5C11F4-5C42-444A-6738-15F5C580FC78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9830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323" y="1346836"/>
            <a:ext cx="10801754" cy="2865120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4323" y="4322446"/>
            <a:ext cx="10801754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16367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147247"/>
            <a:ext cx="12441077" cy="983226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96567" y="745586"/>
            <a:ext cx="12441077" cy="4055682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39198" cy="818966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8857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1521"/>
            <a:ext cx="12424514" cy="4109831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5045784"/>
            <a:ext cx="12424513" cy="1910623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22156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512174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045785"/>
            <a:ext cx="12424514" cy="19036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934" y="8822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89547" y="3566512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764561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8" y="2552331"/>
            <a:ext cx="12426392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580667"/>
            <a:ext cx="12424516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24848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4" cy="15906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3" y="2505983"/>
            <a:ext cx="3958747" cy="98796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3" y="3493949"/>
            <a:ext cx="3958747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3853" y="2505984"/>
            <a:ext cx="3958270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33854" y="3493949"/>
            <a:ext cx="3959785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2505984"/>
            <a:ext cx="3949453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71616" y="3493949"/>
            <a:ext cx="3949453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5016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5906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5" y="5035079"/>
            <a:ext cx="3958746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10424" y="2758784"/>
            <a:ext cx="352806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5" y="5726593"/>
            <a:ext cx="3958746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242" y="5035079"/>
            <a:ext cx="39587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82796" y="2758784"/>
            <a:ext cx="351663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26592"/>
            <a:ext cx="3960403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8108" y="5035079"/>
            <a:ext cx="39478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83364" y="2758784"/>
            <a:ext cx="3518536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957" y="5726594"/>
            <a:ext cx="3953110" cy="122284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56599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6770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731520"/>
            <a:ext cx="3051188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3" y="731520"/>
            <a:ext cx="9190446" cy="621792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5052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12508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4346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833676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70104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2329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5882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24447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93755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81123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68643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4070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093" y="788672"/>
            <a:ext cx="11680214" cy="3423284"/>
          </a:xfrm>
        </p:spPr>
        <p:txBody>
          <a:bodyPr anchor="b">
            <a:normAutofit/>
          </a:bodyPr>
          <a:lstStyle>
            <a:lvl1pPr>
              <a:defRPr sz="40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093" y="4322446"/>
            <a:ext cx="11680214" cy="1800224"/>
          </a:xfrm>
        </p:spPr>
        <p:txBody>
          <a:bodyPr/>
          <a:lstStyle>
            <a:lvl1pPr marL="0" indent="0" algn="ctr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6855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4" y="2505984"/>
            <a:ext cx="6127205" cy="4443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8084" y="2505984"/>
            <a:ext cx="6112985" cy="4443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21178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12424513" cy="15906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165" y="2505984"/>
            <a:ext cx="5855039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554" y="3494678"/>
            <a:ext cx="6128650" cy="34547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404" y="2505984"/>
            <a:ext cx="5838665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494678"/>
            <a:ext cx="6114428" cy="34547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23632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3966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10019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4" y="731520"/>
            <a:ext cx="4718684" cy="2834640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3677" y="731520"/>
            <a:ext cx="7427390" cy="621792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0674" y="3566161"/>
            <a:ext cx="4718684" cy="3383279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82247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3" y="731520"/>
            <a:ext cx="7115728" cy="2834640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5" y="910657"/>
            <a:ext cx="3906427" cy="5859646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566160"/>
            <a:ext cx="7121940" cy="338328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58884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515277"/>
            <a:ext cx="12424514" cy="443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3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1307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  <p:sldLayoutId id="2147483707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</p:sldLayoutIdLs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08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5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72A1E4-35AB-1EEF-854A-BAC439224FB3}"/>
              </a:ext>
            </a:extLst>
          </p:cNvPr>
          <p:cNvSpPr txBox="1"/>
          <p:nvPr/>
        </p:nvSpPr>
        <p:spPr>
          <a:xfrm>
            <a:off x="959556" y="836227"/>
            <a:ext cx="1277902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Security Defense: Auditing, Accounting, and Logging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F2C874-A275-DDD0-B324-63A453E08D4C}"/>
              </a:ext>
            </a:extLst>
          </p:cNvPr>
          <p:cNvSpPr txBox="1"/>
          <p:nvPr/>
        </p:nvSpPr>
        <p:spPr>
          <a:xfrm>
            <a:off x="1546578" y="3317742"/>
            <a:ext cx="73152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ptos Display" panose="020B0004020202020204" pitchFamily="34" charset="0"/>
              </a:rPr>
              <a:t>Presented To:</a:t>
            </a:r>
          </a:p>
          <a:p>
            <a:r>
              <a:rPr lang="en-US" sz="2400" b="1" dirty="0" err="1">
                <a:latin typeface="Aptos Display" panose="020B0004020202020204" pitchFamily="34" charset="0"/>
              </a:rPr>
              <a:t>Md.Zahidur</a:t>
            </a:r>
            <a:r>
              <a:rPr lang="en-US" sz="2400" b="1" dirty="0">
                <a:latin typeface="Aptos Display" panose="020B0004020202020204" pitchFamily="34" charset="0"/>
              </a:rPr>
              <a:t> Rahman</a:t>
            </a:r>
          </a:p>
          <a:p>
            <a:r>
              <a:rPr lang="en-US" sz="2400" dirty="0">
                <a:latin typeface="Aptos Display" panose="020B0004020202020204" pitchFamily="34" charset="0"/>
              </a:rPr>
              <a:t>Lecturer</a:t>
            </a:r>
          </a:p>
          <a:p>
            <a:r>
              <a:rPr lang="en-US" sz="2400" dirty="0">
                <a:latin typeface="Aptos Display" panose="020B0004020202020204" pitchFamily="34" charset="0"/>
              </a:rPr>
              <a:t>Department of Computer Science &amp; Engineering</a:t>
            </a:r>
          </a:p>
          <a:p>
            <a:r>
              <a:rPr lang="en-US" sz="2400" dirty="0">
                <a:latin typeface="Aptos Display" panose="020B0004020202020204" pitchFamily="34" charset="0"/>
              </a:rPr>
              <a:t>Comilla University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18426-4E17-41A1-F6B7-038F24401CF5}"/>
              </a:ext>
            </a:extLst>
          </p:cNvPr>
          <p:cNvSpPr txBox="1"/>
          <p:nvPr/>
        </p:nvSpPr>
        <p:spPr>
          <a:xfrm>
            <a:off x="5554133" y="4712016"/>
            <a:ext cx="73152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latin typeface="Aptos Display" panose="020B0004020202020204" pitchFamily="34" charset="0"/>
              </a:rPr>
              <a:t>Presented By:</a:t>
            </a:r>
          </a:p>
          <a:p>
            <a:pPr algn="r"/>
            <a:r>
              <a:rPr lang="en-US" sz="2400" b="1" dirty="0" err="1">
                <a:latin typeface="Aptos Display" panose="020B0004020202020204" pitchFamily="34" charset="0"/>
              </a:rPr>
              <a:t>Md.Mehedi</a:t>
            </a:r>
            <a:r>
              <a:rPr lang="en-US" sz="2400" b="1" dirty="0">
                <a:latin typeface="Aptos Display" panose="020B0004020202020204" pitchFamily="34" charset="0"/>
              </a:rPr>
              <a:t> Hasan</a:t>
            </a:r>
          </a:p>
          <a:p>
            <a:pPr algn="r"/>
            <a:r>
              <a:rPr lang="en-US" sz="2400" dirty="0">
                <a:latin typeface="Aptos Display" panose="020B0004020202020204" pitchFamily="34" charset="0"/>
              </a:rPr>
              <a:t>Session: 2020-21</a:t>
            </a:r>
          </a:p>
          <a:p>
            <a:pPr algn="r"/>
            <a:r>
              <a:rPr lang="en-US" sz="2400" dirty="0">
                <a:latin typeface="Aptos Display" panose="020B0004020202020204" pitchFamily="34" charset="0"/>
              </a:rPr>
              <a:t>ID: </a:t>
            </a:r>
            <a:r>
              <a:rPr lang="en-US" sz="2400" b="1" dirty="0">
                <a:latin typeface="Aptos Display" panose="020B0004020202020204" pitchFamily="34" charset="0"/>
              </a:rPr>
              <a:t>12108040</a:t>
            </a:r>
            <a:endParaRPr lang="en-US" sz="2400" dirty="0">
              <a:latin typeface="Aptos Display" panose="020B0004020202020204" pitchFamily="34" charset="0"/>
            </a:endParaRPr>
          </a:p>
          <a:p>
            <a:pPr algn="r"/>
            <a:r>
              <a:rPr lang="en-US" sz="2400" dirty="0">
                <a:latin typeface="Aptos Display" panose="020B0004020202020204" pitchFamily="34" charset="0"/>
              </a:rPr>
              <a:t>Department of Computer Science &amp; Engineering</a:t>
            </a:r>
          </a:p>
          <a:p>
            <a:pPr algn="r"/>
            <a:r>
              <a:rPr lang="en-US" sz="2400" dirty="0">
                <a:latin typeface="Aptos Display" panose="020B0004020202020204" pitchFamily="34" charset="0"/>
              </a:rPr>
              <a:t>Comilla University</a:t>
            </a:r>
          </a:p>
          <a:p>
            <a:pPr algn="r"/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B6E9C8-A6F7-30AB-BF27-92FF4FF06D92}"/>
              </a:ext>
            </a:extLst>
          </p:cNvPr>
          <p:cNvSpPr txBox="1"/>
          <p:nvPr/>
        </p:nvSpPr>
        <p:spPr>
          <a:xfrm>
            <a:off x="1603022" y="1903872"/>
            <a:ext cx="4255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Course Title: Operating Systems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5C11F4-5C42-444A-6738-15F5C580FC78}"/>
              </a:ext>
            </a:extLst>
          </p:cNvPr>
          <p:cNvSpPr txBox="1"/>
          <p:nvPr/>
        </p:nvSpPr>
        <p:spPr>
          <a:xfrm>
            <a:off x="10430933" y="1907217"/>
            <a:ext cx="28448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Course Code: CSE-3201</a:t>
            </a:r>
          </a:p>
        </p:txBody>
      </p:sp>
    </p:spTree>
    <p:extLst>
      <p:ext uri="{BB962C8B-B14F-4D97-AF65-F5344CB8AC3E}">
        <p14:creationId xmlns:p14="http://schemas.microsoft.com/office/powerpoint/2010/main" val="3625792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2880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Real-World Example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26099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2260997"/>
            <a:ext cx="316539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Cliff Stoll’s UNIX Break-In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2756535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Detected early UNIX intrusion via accounting logs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364807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1615559" y="36480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Method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15559" y="414361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Analyzed performance anomalies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03515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1615559" y="50351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Outcome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553069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Traced unauthorized access successfully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837724" y="642223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4" name="Text 11"/>
          <p:cNvSpPr/>
          <p:nvPr/>
        </p:nvSpPr>
        <p:spPr>
          <a:xfrm>
            <a:off x="1615559" y="64222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Lesson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91776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Accounting and logging uncover hidden threats</a:t>
            </a:r>
            <a:endParaRPr lang="en-US" sz="1850" dirty="0"/>
          </a:p>
        </p:txBody>
      </p:sp>
      <p:pic>
        <p:nvPicPr>
          <p:cNvPr id="17" name="Graphic 16" descr="Tick with solid fill">
            <a:extLst>
              <a:ext uri="{FF2B5EF4-FFF2-40B4-BE49-F238E27FC236}">
                <a16:creationId xmlns:a16="http://schemas.microsoft.com/office/drawing/2014/main" id="{05ED07CB-20E0-EE12-CE67-7E545E62B6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21577" y="3939302"/>
            <a:ext cx="444197" cy="444197"/>
          </a:xfrm>
          <a:prstGeom prst="rect">
            <a:avLst/>
          </a:prstGeom>
        </p:spPr>
      </p:pic>
      <p:pic>
        <p:nvPicPr>
          <p:cNvPr id="21" name="Graphic 20" descr="Atom with solid fill">
            <a:extLst>
              <a:ext uri="{FF2B5EF4-FFF2-40B4-BE49-F238E27FC236}">
                <a16:creationId xmlns:a16="http://schemas.microsoft.com/office/drawing/2014/main" id="{C43D7A9D-2885-03DF-1CE6-5D78C825FB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4885" y="2300252"/>
            <a:ext cx="460010" cy="460010"/>
          </a:xfrm>
          <a:prstGeom prst="rect">
            <a:avLst/>
          </a:prstGeom>
        </p:spPr>
      </p:pic>
      <p:pic>
        <p:nvPicPr>
          <p:cNvPr id="24" name="Graphic 23" descr="Atom with solid fill">
            <a:extLst>
              <a:ext uri="{FF2B5EF4-FFF2-40B4-BE49-F238E27FC236}">
                <a16:creationId xmlns:a16="http://schemas.microsoft.com/office/drawing/2014/main" id="{DCC87F50-E98E-BEBB-55B4-3131E14765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9072" y="3726585"/>
            <a:ext cx="460010" cy="460010"/>
          </a:xfrm>
          <a:prstGeom prst="rect">
            <a:avLst/>
          </a:prstGeom>
        </p:spPr>
      </p:pic>
      <p:pic>
        <p:nvPicPr>
          <p:cNvPr id="25" name="Graphic 24" descr="Atom with solid fill">
            <a:extLst>
              <a:ext uri="{FF2B5EF4-FFF2-40B4-BE49-F238E27FC236}">
                <a16:creationId xmlns:a16="http://schemas.microsoft.com/office/drawing/2014/main" id="{DC835847-C338-384A-018C-066E8FDB65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4885" y="5057111"/>
            <a:ext cx="460010" cy="460010"/>
          </a:xfrm>
          <a:prstGeom prst="rect">
            <a:avLst/>
          </a:prstGeom>
        </p:spPr>
      </p:pic>
      <p:pic>
        <p:nvPicPr>
          <p:cNvPr id="27" name="Graphic 26" descr="Atom with solid fill">
            <a:extLst>
              <a:ext uri="{FF2B5EF4-FFF2-40B4-BE49-F238E27FC236}">
                <a16:creationId xmlns:a16="http://schemas.microsoft.com/office/drawing/2014/main" id="{9D7765AA-1EDA-E80F-C001-A4F80E0544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5277" y="6461486"/>
            <a:ext cx="460010" cy="4600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404235" y="1123533"/>
            <a:ext cx="6237446" cy="657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 and Next Steps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82716" y="2592110"/>
            <a:ext cx="4205883" cy="2855000"/>
          </a:xfrm>
          <a:prstGeom prst="roundRect">
            <a:avLst>
              <a:gd name="adj" fmla="val 1175"/>
            </a:avLst>
          </a:prstGeom>
          <a:solidFill>
            <a:schemeClr val="bg2"/>
          </a:solidFill>
          <a:ln/>
        </p:spPr>
      </p:sp>
      <p:sp>
        <p:nvSpPr>
          <p:cNvPr id="5" name="Text 2"/>
          <p:cNvSpPr/>
          <p:nvPr/>
        </p:nvSpPr>
        <p:spPr>
          <a:xfrm>
            <a:off x="1006316" y="2796896"/>
            <a:ext cx="2631043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Summary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06316" y="3304282"/>
            <a:ext cx="3758684" cy="715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Auditing: compliance and vulnerability detection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06314" y="4084757"/>
            <a:ext cx="3758684" cy="715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Accounting: accountability and anomaly detection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06316" y="4943188"/>
            <a:ext cx="375868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Logging: visibility into activities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323998" y="2592110"/>
            <a:ext cx="4205883" cy="2855000"/>
          </a:xfrm>
          <a:prstGeom prst="roundRect">
            <a:avLst>
              <a:gd name="adj" fmla="val 1175"/>
            </a:avLst>
          </a:prstGeom>
          <a:solidFill>
            <a:schemeClr val="bg2"/>
          </a:solidFill>
          <a:ln/>
        </p:spPr>
      </p:sp>
      <p:sp>
        <p:nvSpPr>
          <p:cNvPr id="10" name="Text 7"/>
          <p:cNvSpPr/>
          <p:nvPr/>
        </p:nvSpPr>
        <p:spPr>
          <a:xfrm>
            <a:off x="5751017" y="2796896"/>
            <a:ext cx="2631043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Takeaway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5547597" y="3399472"/>
            <a:ext cx="3758684" cy="715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Essential despite performance trade-offs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0088881" y="2592110"/>
            <a:ext cx="4205883" cy="2855000"/>
          </a:xfrm>
          <a:prstGeom prst="roundRect">
            <a:avLst>
              <a:gd name="adj" fmla="val 1175"/>
            </a:avLst>
          </a:prstGeom>
          <a:solidFill>
            <a:schemeClr val="bg2"/>
          </a:solidFill>
          <a:ln/>
        </p:spPr>
      </p:sp>
      <p:sp>
        <p:nvSpPr>
          <p:cNvPr id="13" name="Text 10"/>
          <p:cNvSpPr/>
          <p:nvPr/>
        </p:nvSpPr>
        <p:spPr>
          <a:xfrm>
            <a:off x="10429101" y="2796896"/>
            <a:ext cx="2631043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Next Steps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10429101" y="3367676"/>
            <a:ext cx="375868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Develop security policy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429101" y="3840778"/>
            <a:ext cx="375868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Deploy and integrate tools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429101" y="4322074"/>
            <a:ext cx="375868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Train staff and test defenses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CC9A10-42F7-850D-4D75-A7865E3295AE}"/>
              </a:ext>
            </a:extLst>
          </p:cNvPr>
          <p:cNvSpPr txBox="1"/>
          <p:nvPr/>
        </p:nvSpPr>
        <p:spPr>
          <a:xfrm>
            <a:off x="5233108" y="3560802"/>
            <a:ext cx="64911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Kanit" panose="020B0604020202020204" charset="-34"/>
                <a:cs typeface="Kanit" panose="020B0604020202020204" charset="-34"/>
              </a:rPr>
              <a:t>Any queries?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030B0E-DD4C-9260-3944-46CDE8EF9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239" y="132137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18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7812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Auditing, Accounting, and Logging in System Security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4513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Enhance security by monitoring, tracking, and analyzing activities.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59736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Detect incidents and ensure accountability despite performance trade-offs.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7300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What is Auditing?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235994"/>
            <a:ext cx="3614618" cy="2290643"/>
          </a:xfrm>
          <a:prstGeom prst="roundRect">
            <a:avLst>
              <a:gd name="adj" fmla="val 1568"/>
            </a:avLst>
          </a:prstGeom>
          <a:solidFill>
            <a:schemeClr val="bg2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24753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2970848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Systematic review for compliance and security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235994"/>
            <a:ext cx="3614618" cy="2290643"/>
          </a:xfrm>
          <a:prstGeom prst="roundRect">
            <a:avLst>
              <a:gd name="adj" fmla="val 1568"/>
            </a:avLst>
          </a:prstGeom>
          <a:solidFill>
            <a:schemeClr val="bg2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24753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Goals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2970848"/>
            <a:ext cx="31359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Identify vulnerabilities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4930973" y="3437573"/>
            <a:ext cx="31359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Ensure policy adherence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4930973" y="3904297"/>
            <a:ext cx="31359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Detect anomalies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48875" y="4765953"/>
            <a:ext cx="7468553" cy="2290643"/>
          </a:xfrm>
          <a:prstGeom prst="roundRect">
            <a:avLst>
              <a:gd name="adj" fmla="val 1568"/>
            </a:avLst>
          </a:prstGeom>
          <a:solidFill>
            <a:schemeClr val="bg2"/>
          </a:solidFill>
          <a:ln/>
        </p:spPr>
      </p:sp>
      <p:sp>
        <p:nvSpPr>
          <p:cNvPr id="13" name="Text 10"/>
          <p:cNvSpPr/>
          <p:nvPr/>
        </p:nvSpPr>
        <p:spPr>
          <a:xfrm>
            <a:off x="1077039" y="5005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Examples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77039" y="5500807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v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Vulnerability scans (Nessus, OpenVAS)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077039" y="5967532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v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Configuration checks (CIS benchmarks)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077039" y="6434257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v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Compliance audits (GDPR, HIPAA)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9941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What is Accounting?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45630" y="22729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23316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2827139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Track user and system actions for accountability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33160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5469493" y="23316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69493" y="2827139"/>
            <a:ext cx="28367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Unique user IDs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5469493" y="3293864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Role-Based Access Control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5469493" y="4143613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Logging critical actions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41817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3" name="Text 10"/>
          <p:cNvSpPr/>
          <p:nvPr/>
        </p:nvSpPr>
        <p:spPr>
          <a:xfrm>
            <a:off x="1615559" y="54181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Security Role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615559" y="5913715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Detect performance changes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615559" y="6380440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Support forensic investigations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615559" y="6847165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Example: UNIX break-in detection</a:t>
            </a:r>
            <a:endParaRPr lang="en-US" sz="1850" dirty="0"/>
          </a:p>
        </p:txBody>
      </p:sp>
      <p:pic>
        <p:nvPicPr>
          <p:cNvPr id="17" name="Graphic 16" descr="Atom with solid fill">
            <a:extLst>
              <a:ext uri="{FF2B5EF4-FFF2-40B4-BE49-F238E27FC236}">
                <a16:creationId xmlns:a16="http://schemas.microsoft.com/office/drawing/2014/main" id="{8DFD2866-27BC-946D-9EEF-F3C69F3B53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4885" y="2300252"/>
            <a:ext cx="460010" cy="460010"/>
          </a:xfrm>
          <a:prstGeom prst="rect">
            <a:avLst/>
          </a:prstGeom>
        </p:spPr>
      </p:pic>
      <p:pic>
        <p:nvPicPr>
          <p:cNvPr id="18" name="Graphic 17" descr="Atom with solid fill">
            <a:extLst>
              <a:ext uri="{FF2B5EF4-FFF2-40B4-BE49-F238E27FC236}">
                <a16:creationId xmlns:a16="http://schemas.microsoft.com/office/drawing/2014/main" id="{DBD5A0D8-709F-4AD5-DE3A-DDADB95D18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6979" y="5457432"/>
            <a:ext cx="460010" cy="460010"/>
          </a:xfrm>
          <a:prstGeom prst="rect">
            <a:avLst/>
          </a:prstGeom>
        </p:spPr>
      </p:pic>
      <p:pic>
        <p:nvPicPr>
          <p:cNvPr id="19" name="Graphic 18" descr="Atom with solid fill">
            <a:extLst>
              <a:ext uri="{FF2B5EF4-FFF2-40B4-BE49-F238E27FC236}">
                <a16:creationId xmlns:a16="http://schemas.microsoft.com/office/drawing/2014/main" id="{EDED97ED-25E4-9F42-6CFB-E1A914B447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30912" y="2351413"/>
            <a:ext cx="460010" cy="4600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0288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What is Logging?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51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9645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Record system and user activities for analysis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9486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q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General: all system calls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q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Specific: suspicious events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4051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Events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399645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q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Failed logins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46317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q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Config changes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92990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Wingdings" panose="05000000000000000000" pitchFamily="2" charset="2"/>
              <a:buChar char="q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Network anomalies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3653909" y="632004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Purpose: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detect break-ins, troubleshoot, respond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22765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Benefits of Auditing, Accounting, and Logging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036451"/>
            <a:ext cx="95845" cy="958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72885" y="2994660"/>
            <a:ext cx="19150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Security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172885" y="3490198"/>
            <a:ext cx="191500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Early detection and forensic evidence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6859" y="3036451"/>
            <a:ext cx="95845" cy="9584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782020" y="2994660"/>
            <a:ext cx="19150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Compliance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782020" y="3490198"/>
            <a:ext cx="191500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Meet PCI DSS, ISO 27001 requirements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995" y="3036451"/>
            <a:ext cx="95964" cy="959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91275" y="2994660"/>
            <a:ext cx="19150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391275" y="3490198"/>
            <a:ext cx="191500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Identify security-related degradation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724" y="5399127"/>
            <a:ext cx="95845" cy="9584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72885" y="5357336"/>
            <a:ext cx="19150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Accountability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172885" y="5852874"/>
            <a:ext cx="191500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Trace actions to users or processes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98389" y="139815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Challenges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88888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Performance Impact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080153"/>
            <a:ext cx="28008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Logging slows systems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678561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Mitigation: filter low-priority events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4230053" y="3488888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Log Overload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230053" y="4080153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Too many logs overwhelm analysis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4230053" y="5061585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Mitigation: SIEM tools prioritize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22381" y="3488888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False Positives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22381" y="4080153"/>
            <a:ext cx="28008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Unnecessary alerts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22381" y="4678561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Mitigation: fine-tune rules, use AI/ML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11014710" y="3488888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Log Integrity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1014710" y="4080153"/>
            <a:ext cx="28008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Risk of tampering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1014710" y="4678561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Mitigation: cryptographic hashing, secure storage</a:t>
            </a:r>
            <a:endParaRPr lang="en-US" sz="18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F3BF50-473E-A94C-4076-BDD5DCEA9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172" y="-488871"/>
            <a:ext cx="6019800" cy="37623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5435" y="491609"/>
            <a:ext cx="5736550" cy="525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Implementation Best Practices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35" y="1374696"/>
            <a:ext cx="893564" cy="14062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87009" y="1553408"/>
            <a:ext cx="210252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Centralized Logging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787009" y="1923336"/>
            <a:ext cx="1221795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Aggregate logs from all systems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1787009" y="2316361"/>
            <a:ext cx="1221795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Tools: Elastic Stack, Graylog</a:t>
            </a:r>
            <a:endParaRPr lang="en-US" sz="1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435" y="2780943"/>
            <a:ext cx="893564" cy="140624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87009" y="2959656"/>
            <a:ext cx="210252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Real-Time Monitoring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1787009" y="3329583"/>
            <a:ext cx="1221795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Alerts for suspicious activities</a:t>
            </a:r>
            <a:endParaRPr lang="en-US" sz="1400" dirty="0"/>
          </a:p>
        </p:txBody>
      </p:sp>
      <p:sp>
        <p:nvSpPr>
          <p:cNvPr id="10" name="Text 6"/>
          <p:cNvSpPr/>
          <p:nvPr/>
        </p:nvSpPr>
        <p:spPr>
          <a:xfrm>
            <a:off x="1787009" y="3722608"/>
            <a:ext cx="1221795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Tools: Splunk, IBM QRadar</a:t>
            </a:r>
            <a:endParaRPr lang="en-US" sz="14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435" y="4187190"/>
            <a:ext cx="893564" cy="140624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787009" y="4365903"/>
            <a:ext cx="210252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Secure Logs</a:t>
            </a: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1787009" y="4735830"/>
            <a:ext cx="1221795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Encrypt in transit and at rest</a:t>
            </a:r>
            <a:endParaRPr lang="en-US" sz="1400" dirty="0"/>
          </a:p>
        </p:txBody>
      </p:sp>
      <p:sp>
        <p:nvSpPr>
          <p:cNvPr id="14" name="Text 9"/>
          <p:cNvSpPr/>
          <p:nvPr/>
        </p:nvSpPr>
        <p:spPr>
          <a:xfrm>
            <a:off x="1787009" y="5128855"/>
            <a:ext cx="1221795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Tamper-proof logging</a:t>
            </a:r>
            <a:endParaRPr lang="en-US" sz="140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435" y="5593437"/>
            <a:ext cx="893564" cy="1072277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787009" y="5772150"/>
            <a:ext cx="210252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Retention Policy</a:t>
            </a:r>
            <a:endParaRPr lang="en-US" sz="1650" dirty="0"/>
          </a:p>
        </p:txBody>
      </p:sp>
      <p:sp>
        <p:nvSpPr>
          <p:cNvPr id="17" name="Text 11"/>
          <p:cNvSpPr/>
          <p:nvPr/>
        </p:nvSpPr>
        <p:spPr>
          <a:xfrm>
            <a:off x="1787009" y="6142077"/>
            <a:ext cx="1221795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Keep logs per regulations (1-7 years)</a:t>
            </a:r>
            <a:endParaRPr lang="en-US" sz="1400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435" y="6665714"/>
            <a:ext cx="893564" cy="1072277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1787009" y="6844427"/>
            <a:ext cx="210252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Regular Audits</a:t>
            </a:r>
            <a:endParaRPr lang="en-US" sz="1650" dirty="0"/>
          </a:p>
        </p:txBody>
      </p:sp>
      <p:sp>
        <p:nvSpPr>
          <p:cNvPr id="20" name="Text 13"/>
          <p:cNvSpPr/>
          <p:nvPr/>
        </p:nvSpPr>
        <p:spPr>
          <a:xfrm>
            <a:off x="1787009" y="7214354"/>
            <a:ext cx="1221795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Periodic and ad-hoc using automated tools</a:t>
            </a:r>
            <a:endParaRPr lang="en-US" sz="1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9BCAB87-6F85-BF7D-F6A1-B812C16BD5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6872" y="678864"/>
            <a:ext cx="6659226" cy="665922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93332"/>
            <a:ext cx="1093160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Tools for Auditing, Accounting, and Logging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95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Auditing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984480" y="3786902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Vulnerability Scanners: Nessus,    OpenVAS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984480" y="4636651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Compliance Tools: AuditBoard, SolarWinds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5357813" y="3195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Accounting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57813" y="3786902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IAM: Okta, Azure AD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357813" y="4492091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PAM: CyberArk, BeyondTrust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877901" y="3195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Logging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7901" y="3786902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SIEM: Splunk, Elastic Stack, QRadar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877901" y="4636651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Log Management: Graylog, Loggly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9877901" y="5486400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Network Monitoring: Wireshark, Zeek</a:t>
            </a:r>
            <a:endParaRPr lang="en-US" sz="1850" dirty="0"/>
          </a:p>
        </p:txBody>
      </p:sp>
      <p:pic>
        <p:nvPicPr>
          <p:cNvPr id="14" name="Graphic 13" descr="Single gear with solid fill">
            <a:extLst>
              <a:ext uri="{FF2B5EF4-FFF2-40B4-BE49-F238E27FC236}">
                <a16:creationId xmlns:a16="http://schemas.microsoft.com/office/drawing/2014/main" id="{39F0A4C1-4FC7-16F3-7150-F4FAF858E5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775" y="3817977"/>
            <a:ext cx="351949" cy="351949"/>
          </a:xfrm>
          <a:prstGeom prst="rect">
            <a:avLst/>
          </a:prstGeom>
        </p:spPr>
      </p:pic>
      <p:pic>
        <p:nvPicPr>
          <p:cNvPr id="15" name="Graphic 14" descr="Single gear with solid fill">
            <a:extLst>
              <a:ext uri="{FF2B5EF4-FFF2-40B4-BE49-F238E27FC236}">
                <a16:creationId xmlns:a16="http://schemas.microsoft.com/office/drawing/2014/main" id="{E64CD9A1-5BEF-CD4E-8365-AAADFA7F9E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775" y="4667726"/>
            <a:ext cx="351949" cy="351949"/>
          </a:xfrm>
          <a:prstGeom prst="rect">
            <a:avLst/>
          </a:prstGeom>
        </p:spPr>
      </p:pic>
      <p:pic>
        <p:nvPicPr>
          <p:cNvPr id="21" name="Graphic 20" descr="Tools with solid fill">
            <a:extLst>
              <a:ext uri="{FF2B5EF4-FFF2-40B4-BE49-F238E27FC236}">
                <a16:creationId xmlns:a16="http://schemas.microsoft.com/office/drawing/2014/main" id="{7C85D44A-86B5-BF6D-9E67-9552D61BD0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13066" y="3908841"/>
            <a:ext cx="295750" cy="295750"/>
          </a:xfrm>
          <a:prstGeom prst="rect">
            <a:avLst/>
          </a:prstGeom>
        </p:spPr>
      </p:pic>
      <p:pic>
        <p:nvPicPr>
          <p:cNvPr id="22" name="Graphic 21" descr="Tools with solid fill">
            <a:extLst>
              <a:ext uri="{FF2B5EF4-FFF2-40B4-BE49-F238E27FC236}">
                <a16:creationId xmlns:a16="http://schemas.microsoft.com/office/drawing/2014/main" id="{D19881B0-6B02-B64F-A217-0145F6CC45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13066" y="4519851"/>
            <a:ext cx="295750" cy="295750"/>
          </a:xfrm>
          <a:prstGeom prst="rect">
            <a:avLst/>
          </a:prstGeom>
        </p:spPr>
      </p:pic>
      <p:pic>
        <p:nvPicPr>
          <p:cNvPr id="24" name="Graphic 23" descr="Gears with solid fill">
            <a:extLst>
              <a:ext uri="{FF2B5EF4-FFF2-40B4-BE49-F238E27FC236}">
                <a16:creationId xmlns:a16="http://schemas.microsoft.com/office/drawing/2014/main" id="{B1FD488A-762C-746A-352B-0AF0991BFA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18819" y="3813274"/>
            <a:ext cx="457200" cy="457200"/>
          </a:xfrm>
          <a:prstGeom prst="rect">
            <a:avLst/>
          </a:prstGeom>
        </p:spPr>
      </p:pic>
      <p:pic>
        <p:nvPicPr>
          <p:cNvPr id="25" name="Graphic 24" descr="Gears with solid fill">
            <a:extLst>
              <a:ext uri="{FF2B5EF4-FFF2-40B4-BE49-F238E27FC236}">
                <a16:creationId xmlns:a16="http://schemas.microsoft.com/office/drawing/2014/main" id="{56CE8151-0B8C-384B-B82B-EB319D2497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17868" y="4646515"/>
            <a:ext cx="457200" cy="457200"/>
          </a:xfrm>
          <a:prstGeom prst="rect">
            <a:avLst/>
          </a:prstGeom>
        </p:spPr>
      </p:pic>
      <p:pic>
        <p:nvPicPr>
          <p:cNvPr id="26" name="Graphic 25" descr="Gears with solid fill">
            <a:extLst>
              <a:ext uri="{FF2B5EF4-FFF2-40B4-BE49-F238E27FC236}">
                <a16:creationId xmlns:a16="http://schemas.microsoft.com/office/drawing/2014/main" id="{45A310A8-7636-90E9-F3E0-81047E448A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18819" y="5486399"/>
            <a:ext cx="457200" cy="4572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269</TotalTime>
  <Words>474</Words>
  <Application>Microsoft Office PowerPoint</Application>
  <PresentationFormat>Custom</PresentationFormat>
  <Paragraphs>127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Times New Roman</vt:lpstr>
      <vt:lpstr>Arial</vt:lpstr>
      <vt:lpstr>Aptos Display</vt:lpstr>
      <vt:lpstr>Martel Sans Light</vt:lpstr>
      <vt:lpstr>Bookman Old Style</vt:lpstr>
      <vt:lpstr>Rockwell</vt:lpstr>
      <vt:lpstr>Kanit</vt:lpstr>
      <vt:lpstr>Wingdings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MD.MEHEDI HASAN</cp:lastModifiedBy>
  <cp:revision>3</cp:revision>
  <dcterms:created xsi:type="dcterms:W3CDTF">2025-04-28T16:53:24Z</dcterms:created>
  <dcterms:modified xsi:type="dcterms:W3CDTF">2025-05-03T18:12:23Z</dcterms:modified>
</cp:coreProperties>
</file>